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10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31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61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47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58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1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91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7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37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5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67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09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4874-2AB2-4BBA-B6F4-C28319FB2F68}" type="datetimeFigureOut">
              <a:rPr lang="es-ES" smtClean="0"/>
              <a:t>11/02/2020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F7D8-84C9-439D-8DDF-4B202CF851F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4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AE68E7-56C3-4B27-815F-7CEDA9CBA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4592" y="0"/>
            <a:ext cx="13809216" cy="21945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54E578-2B97-4421-8D23-E894F6C325C4}"/>
              </a:ext>
            </a:extLst>
          </p:cNvPr>
          <p:cNvSpPr/>
          <p:nvPr/>
        </p:nvSpPr>
        <p:spPr>
          <a:xfrm>
            <a:off x="1590841" y="268196"/>
            <a:ext cx="30566387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6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rbel" panose="020B0503020204020204"/>
              </a:rPr>
              <a:t>“I did not go through enough to be called a survivor”: Former Cancer Patients’ Perceptions of the Survivor Label and Use of Survivor Programs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881AC7-AF1D-4A4C-99F5-01511C258911}"/>
              </a:ext>
            </a:extLst>
          </p:cNvPr>
          <p:cNvSpPr/>
          <p:nvPr/>
        </p:nvSpPr>
        <p:spPr>
          <a:xfrm>
            <a:off x="10102497" y="2899647"/>
            <a:ext cx="12713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rbel" panose="020B0503020204020204"/>
              </a:rPr>
              <a:t>Noah Cliff, Katie Simon, &amp; Melissa Wanzer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8FA87C-E766-4DA6-B853-EAA5B2DB3A25}"/>
              </a:ext>
            </a:extLst>
          </p:cNvPr>
          <p:cNvSpPr/>
          <p:nvPr/>
        </p:nvSpPr>
        <p:spPr>
          <a:xfrm>
            <a:off x="28403" y="4021479"/>
            <a:ext cx="14480801" cy="62940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300" b="1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Social Identity Theory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>
                  <a:noFill/>
                </a:ln>
                <a:solidFill>
                  <a:prstClr val="black"/>
                </a:solidFill>
                <a:latin typeface="Corbel" panose="020B0503020204020204"/>
              </a:rPr>
              <a:t>Individuals often define themselves based on group memberships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>
                  <a:noFill/>
                </a:ln>
                <a:solidFill>
                  <a:prstClr val="black"/>
                </a:solidFill>
                <a:latin typeface="Corbel" panose="020B0503020204020204"/>
              </a:rPr>
              <a:t>An individual’s level of identification with a group can be connected to important cancer outcomes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>
                  <a:noFill/>
                </a:ln>
                <a:solidFill>
                  <a:prstClr val="black"/>
                </a:solidFill>
                <a:latin typeface="Corbel" panose="020B0503020204020204"/>
              </a:rPr>
              <a:t>Former cancer patients’ identification with the “survivor” group can have a positive impact on continued survival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E24BD0-BA76-4C24-A322-1ACE3ED12CFD}"/>
              </a:ext>
            </a:extLst>
          </p:cNvPr>
          <p:cNvSpPr/>
          <p:nvPr/>
        </p:nvSpPr>
        <p:spPr>
          <a:xfrm>
            <a:off x="0" y="9942164"/>
            <a:ext cx="16217290" cy="55245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3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rbel" panose="020B0503020204020204"/>
              </a:rPr>
              <a:t>Purpose of this Research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An exploratory investigation of former cancer patients’ perceptions of the meaning of the term survivor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Determine whether there is a more appropriate term that former patients would prefer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Determine whether participants were aware of and used survivor services and programs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7BE599-1548-4291-9D92-3B301A5E2309}"/>
              </a:ext>
            </a:extLst>
          </p:cNvPr>
          <p:cNvSpPr/>
          <p:nvPr/>
        </p:nvSpPr>
        <p:spPr>
          <a:xfrm>
            <a:off x="0" y="15283629"/>
            <a:ext cx="6022803" cy="9079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3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rbel" panose="020B0503020204020204"/>
              </a:rPr>
              <a:t>Study Methodology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5B1BC3-4ABF-4E21-AB72-9C81AE7E31C1}"/>
              </a:ext>
            </a:extLst>
          </p:cNvPr>
          <p:cNvSpPr/>
          <p:nvPr/>
        </p:nvSpPr>
        <p:spPr>
          <a:xfrm>
            <a:off x="241909" y="16191570"/>
            <a:ext cx="15975381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Students (N= 23) enrolled in research methods class interviewed former cancer patients (N=44)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Individuals treated for cancer previously, no cancer currently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Semi-structured interviews, </a:t>
            </a:r>
            <a:r>
              <a:rPr lang="en-US" sz="4800" dirty="0" smtClean="0">
                <a:ln w="0"/>
                <a:solidFill>
                  <a:prstClr val="black"/>
                </a:solidFill>
                <a:latin typeface="Corbel" panose="020B0503020204020204"/>
              </a:rPr>
              <a:t>20-60</a:t>
            </a:r>
            <a:r>
              <a:rPr lang="en-US" sz="4800" dirty="0" smtClean="0">
                <a:ln w="0"/>
                <a:solidFill>
                  <a:prstClr val="black"/>
                </a:solidFill>
                <a:latin typeface="Corbel" panose="020B0503020204020204"/>
              </a:rPr>
              <a:t> 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minutes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Audiotaped and transcribed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Content analysis used to identify themes in the former cancer patients’ responses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9273A1-1435-4219-B5E3-168A0C47BBDA}"/>
              </a:ext>
            </a:extLst>
          </p:cNvPr>
          <p:cNvSpPr/>
          <p:nvPr/>
        </p:nvSpPr>
        <p:spPr>
          <a:xfrm>
            <a:off x="16733727" y="4021480"/>
            <a:ext cx="15942764" cy="91101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3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rbel" panose="020B0503020204020204"/>
              </a:rPr>
              <a:t>Results: Perceptions of Term Survivor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ln w="0"/>
                <a:solidFill>
                  <a:prstClr val="black"/>
                </a:solidFill>
                <a:latin typeface="Corbel" panose="020B0503020204020204"/>
              </a:rPr>
              <a:t>Social Comparison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- former patients compared </a:t>
            </a:r>
          </a:p>
          <a:p>
            <a:r>
              <a:rPr lang="en-US" sz="48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rbel" panose="020B0503020204020204"/>
              </a:rPr>
              <a:t>      	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themselves to other cancer patients repeatedly</a:t>
            </a:r>
          </a:p>
          <a:p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		(“Others had it so much worse than I did”)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ln w="0"/>
                <a:solidFill>
                  <a:prstClr val="black"/>
                </a:solidFill>
                <a:latin typeface="Corbel" panose="020B0503020204020204"/>
              </a:rPr>
              <a:t>Accomplishment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-former patients liked the </a:t>
            </a:r>
            <a:r>
              <a:rPr lang="en-US" sz="4800" dirty="0" smtClean="0">
                <a:ln w="0"/>
                <a:solidFill>
                  <a:prstClr val="black"/>
                </a:solidFill>
                <a:latin typeface="Corbel" panose="020B0503020204020204"/>
              </a:rPr>
              <a:t>term, “beat it”</a:t>
            </a:r>
            <a:endParaRPr lang="en-US" sz="4800" dirty="0">
              <a:ln w="0"/>
              <a:solidFill>
                <a:prstClr val="black"/>
              </a:solidFill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ln w="0"/>
                <a:solidFill>
                  <a:prstClr val="black"/>
                </a:solidFill>
                <a:latin typeface="Corbel" panose="020B0503020204020204"/>
              </a:rPr>
              <a:t>Conflicted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-former patients had both positive and </a:t>
            </a:r>
          </a:p>
          <a:p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		negative feelings about </a:t>
            </a:r>
            <a:r>
              <a:rPr lang="en-US" sz="4800" dirty="0" smtClean="0">
                <a:ln w="0"/>
                <a:solidFill>
                  <a:prstClr val="black"/>
                </a:solidFill>
                <a:latin typeface="Corbel" panose="020B0503020204020204"/>
              </a:rPr>
              <a:t>term simultaneously</a:t>
            </a:r>
            <a:endParaRPr lang="en-US" sz="4800" dirty="0">
              <a:ln w="0"/>
              <a:solidFill>
                <a:prstClr val="black"/>
              </a:solidFill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ln w="0"/>
                <a:solidFill>
                  <a:prstClr val="black"/>
                </a:solidFill>
                <a:latin typeface="Corbel" panose="020B0503020204020204"/>
              </a:rPr>
              <a:t>Problem with label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-did not like the </a:t>
            </a:r>
            <a:r>
              <a:rPr lang="en-US" sz="4800" dirty="0" smtClean="0">
                <a:ln w="0"/>
                <a:solidFill>
                  <a:prstClr val="black"/>
                </a:solidFill>
                <a:latin typeface="Corbel" panose="020B0503020204020204"/>
              </a:rPr>
              <a:t>term, or labels in general</a:t>
            </a:r>
            <a:endParaRPr lang="en-US" sz="4800" dirty="0">
              <a:ln w="0"/>
              <a:solidFill>
                <a:prstClr val="black"/>
              </a:solidFill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ln w="0"/>
                <a:solidFill>
                  <a:prstClr val="black"/>
                </a:solidFill>
                <a:latin typeface="Corbel" panose="020B0503020204020204"/>
              </a:rPr>
              <a:t>Apathetic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-do not like or dislike it, (“It is just there.”)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ln w="0"/>
                <a:solidFill>
                  <a:prstClr val="black"/>
                </a:solidFill>
                <a:latin typeface="Corbel" panose="020B0503020204020204"/>
              </a:rPr>
              <a:t>Life Changing</a:t>
            </a:r>
            <a:r>
              <a:rPr lang="en-US" sz="4800" dirty="0">
                <a:ln w="0"/>
                <a:solidFill>
                  <a:prstClr val="black"/>
                </a:solidFill>
                <a:latin typeface="Corbel" panose="020B0503020204020204"/>
              </a:rPr>
              <a:t>-like the term and experienced feelings of relief and gratitude for being </a:t>
            </a:r>
            <a:r>
              <a:rPr lang="en-US" sz="4800" dirty="0" smtClean="0">
                <a:ln w="0"/>
                <a:solidFill>
                  <a:prstClr val="black"/>
                </a:solidFill>
                <a:latin typeface="Corbel" panose="020B0503020204020204"/>
              </a:rPr>
              <a:t>alive, transformational</a:t>
            </a:r>
            <a:endParaRPr lang="en-US" sz="4800" dirty="0">
              <a:ln w="0"/>
              <a:solidFill>
                <a:prstClr val="black"/>
              </a:solidFill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300" dirty="0">
              <a:ln w="0"/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56920B-5DF7-4D8A-8411-6C76BF517C1B}"/>
              </a:ext>
            </a:extLst>
          </p:cNvPr>
          <p:cNvSpPr txBox="1"/>
          <p:nvPr/>
        </p:nvSpPr>
        <p:spPr>
          <a:xfrm>
            <a:off x="16874035" y="12275113"/>
            <a:ext cx="15802456" cy="783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Results: Suggested Terms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solidFill>
                  <a:prstClr val="black"/>
                </a:solidFill>
                <a:latin typeface="Corbel" panose="020B0503020204020204"/>
              </a:rPr>
              <a:t>Warrior or Fighter</a:t>
            </a:r>
            <a:r>
              <a:rPr lang="en-US" sz="4800" dirty="0">
                <a:solidFill>
                  <a:prstClr val="black"/>
                </a:solidFill>
                <a:latin typeface="Corbel" panose="020B0503020204020204"/>
              </a:rPr>
              <a:t>-references to beating cancer</a:t>
            </a:r>
            <a:endParaRPr lang="en-US" sz="4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solidFill>
                  <a:prstClr val="black"/>
                </a:solidFill>
                <a:latin typeface="Corbel" panose="020B0503020204020204"/>
              </a:rPr>
              <a:t>No Labels</a:t>
            </a:r>
            <a:r>
              <a:rPr lang="en-US" sz="4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-</a:t>
            </a:r>
            <a:r>
              <a:rPr lang="en-US" sz="4800" dirty="0">
                <a:solidFill>
                  <a:prstClr val="black"/>
                </a:solidFill>
                <a:latin typeface="Corbel" panose="020B0503020204020204"/>
              </a:rPr>
              <a:t>there should not be a label for people</a:t>
            </a:r>
            <a:endParaRPr lang="en-US" sz="4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solidFill>
                  <a:prstClr val="black"/>
                </a:solidFill>
                <a:latin typeface="Corbel" panose="020B0503020204020204"/>
              </a:rPr>
              <a:t>Survivor</a:t>
            </a:r>
            <a:r>
              <a:rPr lang="en-US" sz="4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-</a:t>
            </a:r>
            <a:r>
              <a:rPr lang="en-US" sz="4800" dirty="0">
                <a:solidFill>
                  <a:prstClr val="black"/>
                </a:solidFill>
                <a:latin typeface="Corbel" panose="020B0503020204020204"/>
              </a:rPr>
              <a:t>like the term, no better term available</a:t>
            </a:r>
            <a:endParaRPr lang="en-US" sz="4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solidFill>
                  <a:prstClr val="black"/>
                </a:solidFill>
                <a:latin typeface="Corbel" panose="020B0503020204020204"/>
              </a:rPr>
              <a:t>Non-identification</a:t>
            </a:r>
            <a:r>
              <a:rPr lang="en-US" sz="4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-</a:t>
            </a:r>
            <a:r>
              <a:rPr lang="en-US" sz="4800" dirty="0">
                <a:solidFill>
                  <a:prstClr val="black"/>
                </a:solidFill>
                <a:latin typeface="Corbel" panose="020B0503020204020204"/>
              </a:rPr>
              <a:t> don’t identify with label but do not have better one</a:t>
            </a:r>
            <a:endParaRPr lang="en-US" sz="4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solidFill>
                  <a:prstClr val="black"/>
                </a:solidFill>
                <a:latin typeface="Corbel" panose="020B0503020204020204"/>
              </a:rPr>
              <a:t>Former Patient-</a:t>
            </a:r>
            <a:r>
              <a:rPr lang="en-US" sz="4800" dirty="0">
                <a:solidFill>
                  <a:prstClr val="black"/>
                </a:solidFill>
                <a:latin typeface="Corbel" panose="020B0503020204020204"/>
              </a:rPr>
              <a:t> someone who had cancer but does not anymore</a:t>
            </a:r>
            <a:endParaRPr lang="en-US" sz="4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>
                <a:solidFill>
                  <a:prstClr val="black"/>
                </a:solidFill>
                <a:latin typeface="Corbel" panose="020B0503020204020204"/>
              </a:rPr>
              <a:t>Participant</a:t>
            </a:r>
            <a:r>
              <a:rPr lang="en-US" sz="4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-</a:t>
            </a:r>
            <a:r>
              <a:rPr lang="en-US" sz="4800" dirty="0">
                <a:solidFill>
                  <a:prstClr val="black"/>
                </a:solidFill>
                <a:latin typeface="Corbel" panose="020B0503020204020204"/>
              </a:rPr>
              <a:t>this term is suggested because individuals do not feel they have conquered cancer yet</a:t>
            </a:r>
            <a:endParaRPr lang="en-US" sz="4800" u="sng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34F6C-D2A4-4A00-98A5-4816B9824119}"/>
              </a:ext>
            </a:extLst>
          </p:cNvPr>
          <p:cNvSpPr/>
          <p:nvPr/>
        </p:nvSpPr>
        <p:spPr>
          <a:xfrm>
            <a:off x="16874034" y="19659583"/>
            <a:ext cx="15802457" cy="23852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300" b="1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Results: Survivorship Services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n w="0">
                  <a:noFill/>
                </a:ln>
                <a:solidFill>
                  <a:prstClr val="black"/>
                </a:solidFill>
                <a:latin typeface="Corbel" panose="020B0503020204020204"/>
              </a:rPr>
              <a:t>While individuals were aware of the service, most did not use </a:t>
            </a:r>
            <a:r>
              <a:rPr lang="en-US" sz="4800" dirty="0" smtClean="0">
                <a:ln w="0">
                  <a:noFill/>
                </a:ln>
                <a:solidFill>
                  <a:prstClr val="black"/>
                </a:solidFill>
                <a:latin typeface="Corbel" panose="020B0503020204020204"/>
              </a:rPr>
              <a:t>them, may be due to lack of identification </a:t>
            </a:r>
            <a:endParaRPr lang="en-US" sz="4800" dirty="0">
              <a:ln w="0">
                <a:noFill/>
              </a:ln>
              <a:solidFill>
                <a:prstClr val="black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8634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359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Simon</dc:creator>
  <cp:lastModifiedBy>Windows User</cp:lastModifiedBy>
  <cp:revision>4</cp:revision>
  <dcterms:created xsi:type="dcterms:W3CDTF">2019-04-01T19:09:22Z</dcterms:created>
  <dcterms:modified xsi:type="dcterms:W3CDTF">2020-02-11T23:45:15Z</dcterms:modified>
</cp:coreProperties>
</file>