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sldIdLst>
    <p:sldId id="294" r:id="rId2"/>
    <p:sldId id="307" r:id="rId3"/>
    <p:sldId id="312" r:id="rId4"/>
    <p:sldId id="313" r:id="rId5"/>
    <p:sldId id="314" r:id="rId6"/>
    <p:sldId id="297" r:id="rId7"/>
    <p:sldId id="265" r:id="rId8"/>
    <p:sldId id="298" r:id="rId9"/>
    <p:sldId id="309" r:id="rId10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ver, Virginia" initials="CV" lastIdx="1" clrIdx="0">
    <p:extLst>
      <p:ext uri="{19B8F6BF-5375-455C-9EA6-DF929625EA0E}">
        <p15:presenceInfo xmlns:p15="http://schemas.microsoft.com/office/powerpoint/2012/main" userId="S-1-5-21-1779947270-1921621562-1621917467-72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1FC"/>
    <a:srgbClr val="0000FF"/>
    <a:srgbClr val="0000CC"/>
    <a:srgbClr val="BE1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62" autoAdjust="0"/>
    <p:restoredTop sz="86324" autoAdjust="0"/>
  </p:normalViewPr>
  <p:slideViewPr>
    <p:cSldViewPr>
      <p:cViewPr varScale="1">
        <p:scale>
          <a:sx n="128" d="100"/>
          <a:sy n="128" d="100"/>
        </p:scale>
        <p:origin x="118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9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-2682" y="-11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5B40CF47-31BC-4905-BCE0-78ED8381F80F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0"/>
            <a:ext cx="3043344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3D0B07ED-E82D-4301-AD54-F92F594121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72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07ED-E82D-4301-AD54-F92F594121A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59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07ED-E82D-4301-AD54-F92F594121A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87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B07ED-E82D-4301-AD54-F92F594121A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87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0D268B6-A1C9-40F9-81C2-F115334519E7}" type="datetimeFigureOut">
              <a:rPr lang="en-US" smtClean="0"/>
              <a:t>2/21/24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EA2528F-021A-4711-A219-7D48EFC4CF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highered.nysed.gov/tcert/teach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ghered.nysed.gov/tsei/ospr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#close"/><Relationship Id="rId2" Type="http://schemas.openxmlformats.org/officeDocument/2006/relationships/hyperlink" Target="https://uenroll.identogo.com/workflows/14ZGQ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uenroll.identogo.com/workflows/14ZGQ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33400"/>
            <a:ext cx="7620000" cy="758952"/>
          </a:xfrm>
          <a:solidFill>
            <a:schemeClr val="accent3">
              <a:lumMod val="20000"/>
              <a:lumOff val="80000"/>
            </a:schemeClr>
          </a:solidFill>
          <a:ln w="15875">
            <a:solidFill>
              <a:srgbClr val="C00000"/>
            </a:solidFill>
          </a:ln>
        </p:spPr>
        <p:txBody>
          <a:bodyPr anchor="ctr"/>
          <a:lstStyle/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TEACH?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3900" y="1981200"/>
            <a:ext cx="7772400" cy="4495800"/>
          </a:xfrm>
          <a:solidFill>
            <a:schemeClr val="bg1"/>
          </a:solidFill>
          <a:ln>
            <a:solidFill>
              <a:srgbClr val="C00000"/>
            </a:solidFill>
          </a:ln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9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electronic account, established by you,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that NYS has a profile regarding your eligibility to teach.</a:t>
            </a: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spcBef>
                <a:spcPts val="0"/>
              </a:spcBef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br>
              <a:rPr lang="en-US" sz="43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en-US" sz="4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96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</a:t>
            </a:r>
            <a:r>
              <a:rPr lang="en-US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6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acts as a warehouse for all of the information about your certification. </a:t>
            </a:r>
            <a:br>
              <a:rPr lang="en-US" sz="4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1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en-US" sz="31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en-US" sz="3100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en-US" sz="35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63284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491490"/>
            <a:ext cx="8534400" cy="914400"/>
          </a:xfrm>
          <a:ln w="44450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35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Tips to Create a TEACH Account</a:t>
            </a:r>
            <a:endParaRPr lang="en-US" sz="35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599" y="1676400"/>
            <a:ext cx="7924799" cy="418576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Make sure you don’t already have a TEACH account.</a:t>
            </a:r>
          </a:p>
          <a:p>
            <a:endParaRPr lang="en-US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Don’t forget your User Name and Password.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If you already have a TEACH account,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NOT CREATE A NEW ACCOUNT.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Use “Forgot Your Username or Password” at the bottom, or contact TEACH directly.</a:t>
            </a: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Canisius cannot help you retrieve your username or password – you will need to call or email OTI.</a:t>
            </a: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Creating a User Name and Password does not mean your account is all set up.    You have to go through the login process.</a:t>
            </a:r>
          </a:p>
          <a:p>
            <a:endParaRPr lang="en-US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46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 w="15875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35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Create a TEACH Account</a:t>
            </a:r>
            <a:endParaRPr lang="en-US" sz="3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hlinkClick r:id="rId2"/>
              </a:rPr>
              <a:t>http://www.highered.nysed.gov/tcert/teach/</a:t>
            </a:r>
            <a:endParaRPr lang="en-US" sz="16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80190A-89E6-7540-B38B-BAC1661FB2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065" y="1114266"/>
            <a:ext cx="4493565" cy="56369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70527" y="4355068"/>
            <a:ext cx="189667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Click on this link</a:t>
            </a:r>
          </a:p>
        </p:txBody>
      </p:sp>
      <p:sp>
        <p:nvSpPr>
          <p:cNvPr id="7" name="Right Arrow 6"/>
          <p:cNvSpPr/>
          <p:nvPr/>
        </p:nvSpPr>
        <p:spPr>
          <a:xfrm>
            <a:off x="4038600" y="4662078"/>
            <a:ext cx="1676400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flipV="1">
            <a:off x="5663340" y="4491009"/>
            <a:ext cx="1143000" cy="82677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2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34483A2-6D1D-C145-BBBD-6EC1356CE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952" y="1068317"/>
            <a:ext cx="4145254" cy="5533375"/>
          </a:xfrm>
          <a:prstGeom prst="rect">
            <a:avLst/>
          </a:prstGeom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501106"/>
              </p:ext>
            </p:extLst>
          </p:nvPr>
        </p:nvGraphicFramePr>
        <p:xfrm>
          <a:off x="498257" y="1141476"/>
          <a:ext cx="4008757" cy="5487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65494" imgH="8167590" progId="Word.Document.12">
                  <p:embed/>
                </p:oleObj>
              </mc:Choice>
              <mc:Fallback>
                <p:oleObj name="Document" r:id="rId3" imgW="5965494" imgH="816759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8257" y="1141476"/>
                        <a:ext cx="4008757" cy="5487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 w="38100" cmpd="sng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35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Create a TEACH Account</a:t>
            </a:r>
            <a:endParaRPr lang="en-US" sz="35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4683847" y="987552"/>
            <a:ext cx="39624" cy="5565648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ight Arrow 34"/>
          <p:cNvSpPr/>
          <p:nvPr/>
        </p:nvSpPr>
        <p:spPr>
          <a:xfrm rot="21180000">
            <a:off x="4844529" y="5931113"/>
            <a:ext cx="1194748" cy="312574"/>
          </a:xfrm>
          <a:prstGeom prst="rightArrow">
            <a:avLst>
              <a:gd name="adj1" fmla="val 50000"/>
              <a:gd name="adj2" fmla="val 16335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149709" y="6320322"/>
            <a:ext cx="3581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Click here to create account</a:t>
            </a:r>
          </a:p>
        </p:txBody>
      </p:sp>
      <p:sp>
        <p:nvSpPr>
          <p:cNvPr id="23" name="Oval 22"/>
          <p:cNvSpPr/>
          <p:nvPr/>
        </p:nvSpPr>
        <p:spPr>
          <a:xfrm flipV="1">
            <a:off x="6013348" y="5710722"/>
            <a:ext cx="1981200" cy="6096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235961" y="3256624"/>
            <a:ext cx="1744564" cy="369332"/>
          </a:xfrm>
          <a:prstGeom prst="rect">
            <a:avLst/>
          </a:prstGeom>
          <a:noFill/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Check box</a:t>
            </a:r>
          </a:p>
        </p:txBody>
      </p:sp>
      <p:sp>
        <p:nvSpPr>
          <p:cNvPr id="34" name="Right Arrow 33"/>
          <p:cNvSpPr/>
          <p:nvPr/>
        </p:nvSpPr>
        <p:spPr>
          <a:xfrm rot="21480000" flipH="1">
            <a:off x="5335637" y="3381707"/>
            <a:ext cx="1853754" cy="312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10817" y="3571277"/>
            <a:ext cx="586066" cy="39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180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47" y="1600200"/>
            <a:ext cx="8302795" cy="45720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  <a:ln w="38100" cmpd="sng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35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Create a TEACH Account</a:t>
            </a:r>
            <a:endParaRPr lang="en-US" sz="35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123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332232" y="1295400"/>
            <a:ext cx="8503920" cy="5257800"/>
          </a:xfrm>
          <a:prstGeom prst="rect">
            <a:avLst/>
          </a:prstGeom>
          <a:solidFill>
            <a:schemeClr val="bg1"/>
          </a:solidFill>
          <a:ln w="15875">
            <a:solidFill>
              <a:srgbClr val="C00000"/>
            </a:solidFill>
          </a:ln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endParaRPr lang="en-US" sz="1200"/>
          </a:p>
          <a:p>
            <a:pPr marL="0" lvl="1" indent="0">
              <a:buClr>
                <a:schemeClr val="accent1"/>
              </a:buClr>
              <a:buSzPct val="85000"/>
              <a:buFont typeface="Wingdings"/>
              <a:buNone/>
            </a:pPr>
            <a:endParaRPr lang="en-US" sz="260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1752" y="176841"/>
            <a:ext cx="8534400" cy="758952"/>
          </a:xfrm>
          <a:solidFill>
            <a:schemeClr val="accent2">
              <a:lumMod val="20000"/>
              <a:lumOff val="80000"/>
            </a:schemeClr>
          </a:solidFill>
          <a:ln w="25400" cmpd="sng">
            <a:solidFill>
              <a:srgbClr val="C00000"/>
            </a:solidFill>
          </a:ln>
        </p:spPr>
        <p:txBody>
          <a:bodyPr anchor="ctr">
            <a:noAutofit/>
          </a:bodyPr>
          <a:lstStyle/>
          <a:p>
            <a:r>
              <a:rPr lang="en-US" sz="3500" b="1" dirty="0">
                <a:solidFill>
                  <a:srgbClr val="0070C0"/>
                </a:solidFill>
              </a:rPr>
              <a:t>Fingerprinting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1143000" y="1600200"/>
            <a:ext cx="7452036" cy="4648200"/>
          </a:xfrm>
          <a:noFill/>
        </p:spPr>
        <p:txBody>
          <a:bodyPr>
            <a:noAutofit/>
          </a:bodyPr>
          <a:lstStyle/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 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NYSED New Procedures for Fingerprinting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fingerprinting instructions.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applicants for New York State Teacher Certification are required to have a fingerprint supported criminal history background check processed through the Office of School Personnel Review and Accountability (OSPRA)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your fingerprints have been processed by OSPRA, your TEACH account will contain the following statement:  "Your DCJS and FBI results have been received".  You will not receive anything from OSPRA unless a school district requests a fingerprint clearance report for you.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typically takes 24 hours for fingerprints to be processed through OSPRA.</a:t>
            </a: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0000CC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Cost for fingerprinting -  $102.00</a:t>
            </a:r>
          </a:p>
          <a:p>
            <a:pPr marL="0" indent="0">
              <a:buClr>
                <a:srgbClr val="0000CC"/>
              </a:buCl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0000CC"/>
              </a:buClr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en-US" sz="8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878457" y="1066800"/>
            <a:ext cx="7716579" cy="0"/>
          </a:xfrm>
          <a:prstGeom prst="line">
            <a:avLst/>
          </a:prstGeom>
          <a:ln w="222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905000" y="1752600"/>
            <a:ext cx="36576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6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14989" y="228600"/>
            <a:ext cx="8458200" cy="533400"/>
          </a:xfrm>
          <a:noFill/>
          <a:ln w="25400" cmpd="sng">
            <a:solidFill>
              <a:srgbClr val="C00000">
                <a:alpha val="74000"/>
              </a:srgbClr>
            </a:solidFill>
          </a:ln>
        </p:spPr>
        <p:txBody>
          <a:bodyPr anchor="ctr">
            <a:noAutofit/>
          </a:bodyPr>
          <a:lstStyle/>
          <a:p>
            <a:r>
              <a:rPr lang="en-US" sz="2400" b="1" u="sng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NYSED New Procedures for Fingerprinting </a:t>
            </a:r>
            <a:r>
              <a:rPr lang="en-US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- Link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089233"/>
              </p:ext>
            </p:extLst>
          </p:nvPr>
        </p:nvGraphicFramePr>
        <p:xfrm>
          <a:off x="1828800" y="914400"/>
          <a:ext cx="5685541" cy="5490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937085" imgH="6737676" progId="Word.Document.12">
                  <p:embed/>
                </p:oleObj>
              </mc:Choice>
              <mc:Fallback>
                <p:oleObj name="Document" r:id="rId3" imgW="5937085" imgH="673767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914400"/>
                        <a:ext cx="5685541" cy="54901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 flipV="1">
            <a:off x="685799" y="6590364"/>
            <a:ext cx="7716579" cy="61793"/>
          </a:xfrm>
          <a:prstGeom prst="line">
            <a:avLst/>
          </a:prstGeom>
          <a:ln w="15875" cmpd="sng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886200" y="5486400"/>
            <a:ext cx="3352800" cy="4572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-480000" flipH="1">
            <a:off x="6781798" y="5181600"/>
            <a:ext cx="1752599" cy="29580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754678" y="4783533"/>
            <a:ext cx="1295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Click Link</a:t>
            </a:r>
          </a:p>
        </p:txBody>
      </p:sp>
    </p:spTree>
    <p:extLst>
      <p:ext uri="{BB962C8B-B14F-4D97-AF65-F5344CB8AC3E}">
        <p14:creationId xmlns:p14="http://schemas.microsoft.com/office/powerpoint/2010/main" val="3763882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419100"/>
            <a:ext cx="8572500" cy="762000"/>
          </a:xfrm>
          <a:solidFill>
            <a:schemeClr val="bg1"/>
          </a:solidFill>
          <a:ln w="28575" cmpd="sng">
            <a:solidFill>
              <a:srgbClr val="C00000"/>
            </a:solidFill>
          </a:ln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hlinkClick r:id="rId2" tooltip="Schedule fingerprinting for Certification applicants"/>
              </a:rPr>
              <a:t>https://uenroll.identogo.com/workflows/14ZGQT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Subtitle 10"/>
          <p:cNvSpPr>
            <a:spLocks noGrp="1"/>
          </p:cNvSpPr>
          <p:nvPr>
            <p:ph sz="quarter" idx="1"/>
          </p:nvPr>
        </p:nvSpPr>
        <p:spPr>
          <a:xfrm>
            <a:off x="228600" y="1752600"/>
            <a:ext cx="8572500" cy="4419600"/>
          </a:xfrm>
          <a:solidFill>
            <a:schemeClr val="bg1"/>
          </a:solidFill>
          <a:ln w="34925">
            <a:solidFill>
              <a:srgbClr val="C0000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/>
              <a:t>You are exiting the New York State </a:t>
            </a:r>
          </a:p>
          <a:p>
            <a:pPr marL="0" indent="0" algn="ctr">
              <a:buNone/>
            </a:pPr>
            <a:r>
              <a:rPr lang="en-US" sz="2400" dirty="0"/>
              <a:t> Education Department's (NYSED) web site.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600" dirty="0"/>
              <a:t>The site you are about to visit (</a:t>
            </a:r>
            <a:r>
              <a:rPr lang="en-US" sz="1600" dirty="0">
                <a:hlinkClick r:id="rId2" tooltip="https://uenroll.identogo.com/workflows/14ZGQT"/>
              </a:rPr>
              <a:t>Schedule fingerprinting  for Certification applicants</a:t>
            </a:r>
            <a:r>
              <a:rPr lang="en-US" sz="1600" dirty="0"/>
              <a:t>) is not under the jurisdiction of the NYSED, and the NYSED is not responsible for its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600" dirty="0"/>
              <a:t> content.</a:t>
            </a:r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1600" dirty="0"/>
              <a:t>Click the link above to continue or </a:t>
            </a:r>
            <a:r>
              <a:rPr lang="en-US" sz="1600" b="1" cap="all" dirty="0">
                <a:hlinkClick r:id="rId3" action="ppaction://hlinkfile"/>
              </a:rPr>
              <a:t>CANCEL</a:t>
            </a:r>
            <a:endParaRPr lang="en-US" sz="1600" dirty="0"/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124200" y="3390900"/>
            <a:ext cx="4953000" cy="5715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-660000" flipH="1">
            <a:off x="6553200" y="3040226"/>
            <a:ext cx="1853754" cy="312574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480077" y="2559178"/>
            <a:ext cx="1257092" cy="36933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Click Link</a:t>
            </a:r>
          </a:p>
        </p:txBody>
      </p:sp>
    </p:spTree>
    <p:extLst>
      <p:ext uri="{BB962C8B-B14F-4D97-AF65-F5344CB8AC3E}">
        <p14:creationId xmlns:p14="http://schemas.microsoft.com/office/powerpoint/2010/main" val="58379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381000"/>
            <a:ext cx="8534400" cy="609600"/>
          </a:xfrm>
          <a:solidFill>
            <a:schemeClr val="bg1"/>
          </a:solidFill>
          <a:ln w="41275">
            <a:solidFill>
              <a:srgbClr val="C00000">
                <a:alpha val="71000"/>
              </a:srgbClr>
            </a:solidFill>
          </a:ln>
        </p:spPr>
        <p:txBody>
          <a:bodyPr anchor="ctr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  <a:hlinkClick r:id="rId2" tooltip="https://uenroll.identogo.com/workflows/14ZGQT"/>
              </a:rPr>
              <a:t>Schedule Fingerprinting for Certification Applicants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1143000"/>
            <a:ext cx="8534400" cy="5486400"/>
          </a:xfrm>
        </p:spPr>
      </p:pic>
    </p:spTree>
    <p:extLst>
      <p:ext uri="{BB962C8B-B14F-4D97-AF65-F5344CB8AC3E}">
        <p14:creationId xmlns:p14="http://schemas.microsoft.com/office/powerpoint/2010/main" val="21963601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3909</TotalTime>
  <Words>385</Words>
  <Application>Microsoft Macintosh PowerPoint</Application>
  <PresentationFormat>On-screen Show (4:3)</PresentationFormat>
  <Paragraphs>73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Angsana New</vt:lpstr>
      <vt:lpstr>Calibri</vt:lpstr>
      <vt:lpstr>Georgia</vt:lpstr>
      <vt:lpstr>Times New Roman</vt:lpstr>
      <vt:lpstr>Wingdings</vt:lpstr>
      <vt:lpstr>Wingdings 2</vt:lpstr>
      <vt:lpstr>Civic</vt:lpstr>
      <vt:lpstr>Document</vt:lpstr>
      <vt:lpstr>What is TEACH?</vt:lpstr>
      <vt:lpstr> Tips to Create a TEACH Account</vt:lpstr>
      <vt:lpstr>Create a TEACH Account</vt:lpstr>
      <vt:lpstr> Create a TEACH Account</vt:lpstr>
      <vt:lpstr> Create a TEACH Account</vt:lpstr>
      <vt:lpstr>Fingerprinting</vt:lpstr>
      <vt:lpstr>NYSED New Procedures for Fingerprinting - Link</vt:lpstr>
      <vt:lpstr>https://uenroll.identogo.com/workflows/14ZGQT</vt:lpstr>
      <vt:lpstr>Schedule Fingerprinting for Certification Applicants</vt:lpstr>
    </vt:vector>
  </TitlesOfParts>
  <Company>Canisius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TEACH-NYS Certification</dc:title>
  <dc:creator>ITS</dc:creator>
  <cp:lastModifiedBy>Lorreine DiCamillo</cp:lastModifiedBy>
  <cp:revision>245</cp:revision>
  <cp:lastPrinted>2018-08-28T17:31:44Z</cp:lastPrinted>
  <dcterms:created xsi:type="dcterms:W3CDTF">2012-09-28T17:36:29Z</dcterms:created>
  <dcterms:modified xsi:type="dcterms:W3CDTF">2024-02-21T19:47:43Z</dcterms:modified>
</cp:coreProperties>
</file>